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21" r:id="rId5"/>
    <p:sldMasterId id="2147483794" r:id="rId6"/>
  </p:sldMasterIdLst>
  <p:notesMasterIdLst>
    <p:notesMasterId r:id="rId18"/>
  </p:notesMasterIdLst>
  <p:handoutMasterIdLst>
    <p:handoutMasterId r:id="rId19"/>
  </p:handoutMasterIdLst>
  <p:sldIdLst>
    <p:sldId id="371" r:id="rId7"/>
    <p:sldId id="378" r:id="rId8"/>
    <p:sldId id="377" r:id="rId9"/>
    <p:sldId id="379" r:id="rId10"/>
    <p:sldId id="380" r:id="rId11"/>
    <p:sldId id="354" r:id="rId12"/>
    <p:sldId id="373" r:id="rId13"/>
    <p:sldId id="375" r:id="rId14"/>
    <p:sldId id="381" r:id="rId15"/>
    <p:sldId id="383" r:id="rId16"/>
    <p:sldId id="38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EF988-B375-A970-595B-41DD708C005D}" v="3" dt="2023-05-03T12:11:25.391"/>
    <p1510:client id="{2DBFCA31-0F0D-FB6E-ECB6-9F70BA092336}" v="3" dt="2023-05-03T11:56:59.974"/>
    <p1510:client id="{6513F024-1637-DB3A-6F2E-48F2590A192D}" v="14" dt="2023-05-03T12:05:35.855"/>
    <p1510:client id="{710DD408-AA17-8871-BBF9-1149F6056FCE}" v="192" dt="2023-05-03T11:53:12.295"/>
    <p1510:client id="{98A65634-1714-A031-461B-7C0F6C036546}" v="3" dt="2023-05-03T11:57:45.281"/>
    <p1510:client id="{F11CBABB-48FF-0D74-2F16-1CA60EC2831D}" v="13" dt="2023-05-04T08:21:07.521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05/05/2023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1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6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9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9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6" Type="http://schemas.openxmlformats.org/officeDocument/2006/relationships/image" Target="../media/image15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05 May 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05 May 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D257-CB7E-F2AB-57F6-29643FD0A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7571B-E73C-BE60-31F3-BA6E119DF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952F-C6AB-D620-F9EA-25D5DE9C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5654-34AD-41FE-984D-A1B94801BAFE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4174-7C1F-C916-246D-E793BAF5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A9E48-CADD-F1DF-A3E0-9C6D8AAD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9C9-C564-4BFA-BC4F-5435ACA9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5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34" Type="http://schemas.openxmlformats.org/officeDocument/2006/relationships/oleObject" Target="../embeddings/oleObject8.bin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ags" Target="../tags/tag1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2.xml"/><Relationship Id="rId37" Type="http://schemas.openxmlformats.org/officeDocument/2006/relationships/image" Target="../media/image15.svg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15.sv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7.xml"/><Relationship Id="rId10" Type="http://schemas.openxmlformats.org/officeDocument/2006/relationships/oleObject" Target="../embeddings/oleObject15.bin"/><Relationship Id="rId4" Type="http://schemas.openxmlformats.org/officeDocument/2006/relationships/slideLayout" Target="../slideLayouts/slideLayout66.xml"/><Relationship Id="rId9" Type="http://schemas.openxmlformats.org/officeDocument/2006/relationships/tags" Target="../tags/tag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88" r:id="rId28"/>
    <p:sldLayoutId id="2147483778" r:id="rId29"/>
    <p:sldLayoutId id="2147483762" r:id="rId30"/>
    <p:sldLayoutId id="2147483764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22" r:id="rId6"/>
    <p:sldLayoutId id="2147483823" r:id="rId7"/>
    <p:sldLayoutId id="2147483824" r:id="rId8"/>
    <p:sldLayoutId id="2147483825" r:id="rId9"/>
    <p:sldLayoutId id="2147483835" r:id="rId10"/>
    <p:sldLayoutId id="2147483826" r:id="rId11"/>
    <p:sldLayoutId id="2147483827" r:id="rId12"/>
    <p:sldLayoutId id="2147483828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25" imgH="424" progId="TCLayout.ActiveDocument.1">
                  <p:embed/>
                </p:oleObj>
              </mc:Choice>
              <mc:Fallback>
                <p:oleObj name="think-cell Slide" r:id="rId10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796" r:id="rId5"/>
    <p:sldLayoutId id="2147483798" r:id="rId6"/>
    <p:sldLayoutId id="214748379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D125-3DE0-05EF-9D6C-51D5B400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1419225"/>
            <a:ext cx="8651875" cy="307657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i="0" u="none" strike="noStrike" baseline="0" dirty="0"/>
              <a:t>GSK - DIGDATA ONLINE STEP-UP CAREER CHALLENGE</a:t>
            </a:r>
            <a:br>
              <a:rPr lang="en-US" sz="4000" i="0" u="none" strike="noStrike" baseline="0" dirty="0"/>
            </a:br>
            <a:br>
              <a:rPr lang="en-US" sz="2800" b="1" i="0" dirty="0">
                <a:effectLst/>
              </a:rPr>
            </a:br>
            <a:r>
              <a:rPr lang="en-US" sz="2800" b="0" i="0" u="none" strike="noStrike" baseline="0" dirty="0"/>
              <a:t>PATH A: HELPING THE TEAM WITH DATA ANALYSIS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8F80D-8E99-0C0F-1045-BDA2D559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4825737"/>
            <a:ext cx="8651876" cy="88690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Marcos Fabietti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ignaf93@gmail.com</a:t>
            </a:r>
            <a:endParaRPr lang="en-GB" sz="1800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A363FC7-B6E4-7BB1-84D4-CEA3750D44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172450" y="6343650"/>
            <a:ext cx="2776537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E4A33DFA-AC93-4133-A3A1-B908C51C5515}" type="datetime1">
              <a:rPr lang="en-GB" smtClean="0"/>
              <a:pPr>
                <a:spcAft>
                  <a:spcPts val="600"/>
                </a:spcAft>
              </a:pPr>
              <a:t>05/05/2023</a:t>
            </a:fld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E7B4E2A-7335-7DCE-3F86-6619AAF82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5288" y="6343650"/>
            <a:ext cx="540000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C565AFA3-78C0-4727-B626-E0E8A06B5FEB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64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8536-5C32-7A43-AB04-D4BB5EF1F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Do patients that take the GSK drug respond more to treatment compared to those in the control group?</a:t>
            </a:r>
          </a:p>
          <a:p>
            <a:pPr lvl="1"/>
            <a:r>
              <a:rPr lang="en-US" sz="1800" b="1" dirty="0"/>
              <a:t>Yes, the group with a positive response goes up from 32.2% to 54.8%.</a:t>
            </a:r>
          </a:p>
          <a:p>
            <a:r>
              <a:rPr lang="en-US" sz="1800" dirty="0"/>
              <a:t>Can the age, weight or protein concentration of patients predict whether they will respond better to treatment or not?</a:t>
            </a:r>
          </a:p>
          <a:p>
            <a:pPr lvl="1"/>
            <a:r>
              <a:rPr lang="en-US" sz="1800" b="1" dirty="0"/>
              <a:t>Yes, protein concentration is the most relevant feature, followed by treatment group, weight, BMI, sex, height and age.</a:t>
            </a:r>
          </a:p>
          <a:p>
            <a:r>
              <a:rPr lang="en-US" sz="1800" dirty="0"/>
              <a:t>The Machine Learning model can be improved with further patient data (omics, blood tests, ethnicity, etc.)</a:t>
            </a:r>
          </a:p>
          <a:p>
            <a:r>
              <a:rPr lang="en-US" sz="1800" dirty="0"/>
              <a:t>The model can be incorporated into a web app for doctors so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they can quickly and easily access the information they need to make informed decisions about patient care. This can improve patient outcomes. 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44CC7-4EDF-BCA8-90F5-78977A74EAF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F5E28-FCD5-BD6E-77E7-4B0D4E0A423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941A3C-968E-08DD-4F55-D28A8A5EFB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B2D95A-7EA3-FFF0-A91A-20D41BC1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and Conclusions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075D6B9-1071-A45E-B0FB-50A8DED5A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827C3695-2ED6-4741-00E1-ACF5818B5B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0" r="29180"/>
          <a:stretch/>
        </p:blipFill>
        <p:spPr>
          <a:xfrm>
            <a:off x="8172450" y="242888"/>
            <a:ext cx="3652838" cy="5848350"/>
          </a:xfrm>
        </p:spPr>
      </p:pic>
    </p:spTree>
    <p:extLst>
      <p:ext uri="{BB962C8B-B14F-4D97-AF65-F5344CB8AC3E}">
        <p14:creationId xmlns:p14="http://schemas.microsoft.com/office/powerpoint/2010/main" val="57793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D125-3DE0-05EF-9D6C-51D5B400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619125"/>
            <a:ext cx="8651875" cy="307657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Thank you!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8F80D-8E99-0C0F-1045-BDA2D559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4477732"/>
            <a:ext cx="8651876" cy="121605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Marcos Fabietti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ignaf93@gmail.com</a:t>
            </a:r>
            <a:endParaRPr lang="en-GB" sz="2400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A363FC7-B6E4-7BB1-84D4-CEA3750D44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172450" y="6343650"/>
            <a:ext cx="2776537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E4A33DFA-AC93-4133-A3A1-B908C51C5515}" type="datetime1">
              <a:rPr lang="en-GB" smtClean="0"/>
              <a:pPr>
                <a:spcAft>
                  <a:spcPts val="600"/>
                </a:spcAft>
              </a:pPr>
              <a:t>05/05/2023</a:t>
            </a:fld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E7B4E2A-7335-7DCE-3F86-6619AAF82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5288" y="6343650"/>
            <a:ext cx="540000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C565AFA3-78C0-4727-B626-E0E8A06B5FEB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3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1962-355B-A2E2-5E2D-68DF5808B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A new cancer treatment for solid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tumours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 (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-B) is in development at GSK, data has been collected in our recent clinical trial comparing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-B to the current standard of care (i.e., referred to as the ‘control’). </a:t>
            </a:r>
          </a:p>
          <a:p>
            <a:endParaRPr lang="en-US" b="0" i="0" u="none" strike="noStrike" baseline="0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The trial has completed,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and we need to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analyse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the data and assess the effectiveness of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-B. We need to compare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-B to the standard of care, and explore how different patient sub-groups may benefit differently from treatment.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38B-34A6-7F80-5530-0B590787C52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78CFB-5FA8-58D1-D350-BDE0FCDFD62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10628-17E1-C9A0-6C51-CF3D230DCF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F1A48B-01A6-EEFA-9B79-38663076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CF01DAF-4156-2557-E5D9-41FE1196D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AAA0FFFA-D0FA-F98B-7538-F26D1B51A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5" r="29165"/>
          <a:stretch/>
        </p:blipFill>
        <p:spPr>
          <a:xfrm>
            <a:off x="8172450" y="242888"/>
            <a:ext cx="3652838" cy="5848350"/>
          </a:xfrm>
        </p:spPr>
      </p:pic>
    </p:spTree>
    <p:extLst>
      <p:ext uri="{BB962C8B-B14F-4D97-AF65-F5344CB8AC3E}">
        <p14:creationId xmlns:p14="http://schemas.microsoft.com/office/powerpoint/2010/main" val="377202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1161C-108B-86EB-B539-3AE7490AE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l"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Do patients that take the GSK drug respond more to treatment compared to those in the control group?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Can the age, weight or protein concentration of patients predict whether they will respond better to treatment or not?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DF73-A6EF-C1BC-E568-2EA6D1912A1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5ED4-E451-E600-38C2-1C7AD82CE8A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C8C31E-644B-9AAA-12B6-73B0B97DD3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2EBBDA-5170-8D92-9CFD-05FB13FB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6D35255-C7ED-EBAC-FF1C-73CF3D34B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1C0DF0CA-C549-AF4F-E562-BC114E37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38" y="673775"/>
            <a:ext cx="4045485" cy="2377472"/>
          </a:xfrm>
          <a:prstGeom prst="rect">
            <a:avLst/>
          </a:prstGeom>
        </p:spPr>
      </p:pic>
      <p:pic>
        <p:nvPicPr>
          <p:cNvPr id="10" name="Picture 7" descr="A picture containing person, sewing machine, appliance&#10;&#10;Description automatically generated">
            <a:extLst>
              <a:ext uri="{FF2B5EF4-FFF2-40B4-BE49-F238E27FC236}">
                <a16:creationId xmlns:a16="http://schemas.microsoft.com/office/drawing/2014/main" id="{D4471EF3-B7C8-CFD5-DE4E-E493C129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39" y="3301133"/>
            <a:ext cx="4045485" cy="26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Table&#10;&#10;Description automatically generated">
            <a:extLst>
              <a:ext uri="{FF2B5EF4-FFF2-40B4-BE49-F238E27FC236}">
                <a16:creationId xmlns:a16="http://schemas.microsoft.com/office/drawing/2014/main" id="{C1012722-5817-DB2C-D94D-F8BD56D7B3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r="1965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1962-355B-A2E2-5E2D-68DF5808B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32382"/>
            <a:ext cx="7554913" cy="4490737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GSK has shared 2 datasets,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clinical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study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protein-levels.csv </a:t>
            </a:r>
            <a:endParaRPr lang="en-US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The dataset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clinical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study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contains 772 rows (patients) and 7 columns (variables). The “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response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” column is our target showing whether the patient has responded to treatment (“Yes”) or not (“No”).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The dataset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protein-levels.csv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contains 768 rows and 2 columns, The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protein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_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concentration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column shows the concentration of a protein that has been identified as 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a potential predictive </a:t>
            </a:r>
            <a:r>
              <a:rPr lang="en-US" sz="1800" b="0" i="1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biomarker 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for solid </a:t>
            </a:r>
            <a:r>
              <a:rPr lang="en-US" sz="1800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tumours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We want to investigate whether the concentration of the protein could predict whether the patient will respond or not to treatment.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38B-34A6-7F80-5530-0B590787C52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78CFB-5FA8-58D1-D350-BDE0FCDFD62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F1A48B-01A6-EEFA-9B79-38663076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CF01DAF-4156-2557-E5D9-41FE1196D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8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12A1-05F2-3935-6DB0-3A86FEFD9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6" y="1304101"/>
            <a:ext cx="5649176" cy="4490737"/>
          </a:xfrm>
        </p:spPr>
        <p:txBody>
          <a:bodyPr/>
          <a:lstStyle/>
          <a:p>
            <a:r>
              <a:rPr lang="en-US" dirty="0"/>
              <a:t>Duplicates removed</a:t>
            </a:r>
          </a:p>
          <a:p>
            <a:r>
              <a:rPr lang="en-US" dirty="0"/>
              <a:t>Missing values (weight, protein concentration)  imputed with mean of group (gender)</a:t>
            </a:r>
          </a:p>
          <a:p>
            <a:r>
              <a:rPr lang="en-US" dirty="0"/>
              <a:t>Outliers (underage) removed</a:t>
            </a:r>
          </a:p>
          <a:p>
            <a:r>
              <a:rPr lang="en-US" dirty="0"/>
              <a:t>Datasets merged via the ID column</a:t>
            </a:r>
          </a:p>
          <a:p>
            <a:r>
              <a:rPr lang="en-US" dirty="0"/>
              <a:t>Created BMI variable</a:t>
            </a:r>
          </a:p>
          <a:p>
            <a:r>
              <a:rPr lang="en-US" dirty="0"/>
              <a:t>Correlation Matrix</a:t>
            </a:r>
          </a:p>
          <a:p>
            <a:pPr lvl="1"/>
            <a:r>
              <a:rPr lang="en-US" sz="2200" dirty="0"/>
              <a:t>High correlation between response variable and protein concentration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B941-24DE-0B7E-9D86-A4088EB8C12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29FB9-87CE-E1FC-4F56-C3B23048159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F8C05-3674-3C3E-DD55-9EC9D33EA7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868FA0-BC3C-5DC6-2FE3-883C9911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07A01-67A2-EBF7-F189-C41AC34E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38" y="2209223"/>
            <a:ext cx="5106113" cy="4134427"/>
          </a:xfrm>
          <a:prstGeom prst="rect">
            <a:avLst/>
          </a:prstGeom>
        </p:spPr>
      </p:pic>
      <p:pic>
        <p:nvPicPr>
          <p:cNvPr id="2050" name="Picture 2" descr="The Python Logo | Python Software Foundation">
            <a:extLst>
              <a:ext uri="{FF2B5EF4-FFF2-40B4-BE49-F238E27FC236}">
                <a16:creationId xmlns:a16="http://schemas.microsoft.com/office/drawing/2014/main" id="{A2A59992-88EB-9919-F9E9-7A1E8AF1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04" y="511161"/>
            <a:ext cx="1645805" cy="5559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BE6964-2848-4758-E6D4-1DADF0DD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316" y="506237"/>
            <a:ext cx="644911" cy="7475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F443D6-8C9A-79BA-E949-9F95A1D3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06" y="1486455"/>
            <a:ext cx="1548504" cy="626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ikit-learn - Wikipedia">
            <a:extLst>
              <a:ext uri="{FF2B5EF4-FFF2-40B4-BE49-F238E27FC236}">
                <a16:creationId xmlns:a16="http://schemas.microsoft.com/office/drawing/2014/main" id="{F759549E-497C-F47A-9975-B420B26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34" y="519126"/>
            <a:ext cx="1507960" cy="8117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lotly - Wikipedia">
            <a:extLst>
              <a:ext uri="{FF2B5EF4-FFF2-40B4-BE49-F238E27FC236}">
                <a16:creationId xmlns:a16="http://schemas.microsoft.com/office/drawing/2014/main" id="{DD2C266C-0E2F-C0FF-4AD2-17A521D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175" y="1476804"/>
            <a:ext cx="1946082" cy="6453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AC5FC1B5-CE7B-301D-499A-4684CB1A91F9}"/>
              </a:ext>
            </a:extLst>
          </p:cNvPr>
          <p:cNvSpPr/>
          <p:nvPr/>
        </p:nvSpPr>
        <p:spPr>
          <a:xfrm>
            <a:off x="7510112" y="413225"/>
            <a:ext cx="644911" cy="1713885"/>
          </a:xfrm>
          <a:prstGeom prst="leftBrac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588A4-FAEC-6F79-F259-307C46DAC731}"/>
              </a:ext>
            </a:extLst>
          </p:cNvPr>
          <p:cNvSpPr txBox="1"/>
          <p:nvPr/>
        </p:nvSpPr>
        <p:spPr>
          <a:xfrm>
            <a:off x="6602051" y="98429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dirty="0"/>
              <a:t>TOOLS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7136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25207" y="118499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Aggregation Insights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ECA6C-A5DA-53BB-C72C-E128E3B4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0115"/>
            <a:ext cx="1371791" cy="990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6093C-9D8D-0E21-F522-8CF7DB77B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4459"/>
            <a:ext cx="1438476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3C234-FD89-928D-BD00-E13B48499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64294"/>
            <a:ext cx="2200582" cy="1524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AEB73D-B92A-582E-46FC-BF816E666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31123"/>
            <a:ext cx="1419423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15079B-9EE0-0BDE-E9E7-75135F0A4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702583"/>
            <a:ext cx="2162477" cy="95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72E7E0-5AB8-3D52-9B0D-3EB1327C829F}"/>
              </a:ext>
            </a:extLst>
          </p:cNvPr>
          <p:cNvSpPr txBox="1"/>
          <p:nvPr/>
        </p:nvSpPr>
        <p:spPr>
          <a:xfrm>
            <a:off x="8690464" y="849047"/>
            <a:ext cx="45719" cy="7932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14180-28A4-6477-C1D2-C44948550177}"/>
              </a:ext>
            </a:extLst>
          </p:cNvPr>
          <p:cNvSpPr txBox="1"/>
          <p:nvPr/>
        </p:nvSpPr>
        <p:spPr>
          <a:xfrm>
            <a:off x="377517" y="679100"/>
            <a:ext cx="5718483" cy="617889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a.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Compare mean age in two treatment groups</a:t>
            </a:r>
          </a:p>
          <a:p>
            <a:pPr marL="342900" indent="-342900">
              <a:buAutoNum type="alphaLcPeriod"/>
            </a:pPr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b. Compare mean age </a:t>
            </a: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 vs non-responders </a:t>
            </a: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c. Compare responders and non-responders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the two treatment arms </a:t>
            </a:r>
          </a:p>
          <a:p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d. Compare mean weight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responders/non-responders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e. Compare protein concentration </a:t>
            </a: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 vs non responders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31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43864" y="127345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Visualizing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F892D2-4218-70FA-5153-C67069A0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523" y="3700268"/>
            <a:ext cx="6667827" cy="3157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6B0C6F-EFAD-2B08-CE12-D4F69B60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7" y="876133"/>
            <a:ext cx="5644477" cy="29343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8DF674-CC23-48A1-A825-57957156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89" y="765955"/>
            <a:ext cx="5737694" cy="3044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59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87924" y="181678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Modelling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1CBE0-DBCC-6CB5-EAFB-E13AAB33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61" y="882915"/>
            <a:ext cx="3038534" cy="30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4E17-EA52-5DB7-2BD0-00F8AD1C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89" y="4134173"/>
            <a:ext cx="4828622" cy="2233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A2FE3-F2EA-B1B7-FA36-1D2D765EF998}"/>
              </a:ext>
            </a:extLst>
          </p:cNvPr>
          <p:cNvSpPr txBox="1"/>
          <p:nvPr/>
        </p:nvSpPr>
        <p:spPr>
          <a:xfrm>
            <a:off x="2480985" y="670190"/>
            <a:ext cx="4121678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Ratio of Outcome Variable</a:t>
            </a:r>
            <a:endParaRPr lang="en-GB" sz="1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E5A34-DCCB-E806-2B13-CC661B68094A}"/>
              </a:ext>
            </a:extLst>
          </p:cNvPr>
          <p:cNvSpPr txBox="1"/>
          <p:nvPr/>
        </p:nvSpPr>
        <p:spPr>
          <a:xfrm>
            <a:off x="7650177" y="670190"/>
            <a:ext cx="2677317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Train / Test Split</a:t>
            </a:r>
            <a:endParaRPr lang="en-GB" sz="1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61D1A-0A8D-77A7-969F-B03C59E2A325}"/>
              </a:ext>
            </a:extLst>
          </p:cNvPr>
          <p:cNvSpPr txBox="1"/>
          <p:nvPr/>
        </p:nvSpPr>
        <p:spPr>
          <a:xfrm>
            <a:off x="5264004" y="3532856"/>
            <a:ext cx="2677317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ML Results</a:t>
            </a:r>
            <a:endParaRPr lang="en-GB" sz="1800" dirty="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A941D0-9A68-5786-44A7-AF624BE6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906" y="1233752"/>
            <a:ext cx="4803858" cy="233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1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3C840-495D-B262-342C-7632F4B6F38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A907-A9BA-01B5-F3A4-705BACC6C2B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C1915-C332-3F32-ED51-DD3CAEEFCDD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C121A5-ED1D-1307-D639-73B2ADB9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&amp; Feature Importance</a:t>
            </a:r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D5DF658-5D2A-A9C1-9A4A-25E8C0A6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99" y="1369453"/>
            <a:ext cx="6300502" cy="34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B2569-4464-25A4-3312-661B6833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3" y="1416256"/>
            <a:ext cx="3626509" cy="3633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81437-4715-9230-DBE4-00181FCB94DC}"/>
              </a:ext>
            </a:extLst>
          </p:cNvPr>
          <p:cNvSpPr txBox="1"/>
          <p:nvPr/>
        </p:nvSpPr>
        <p:spPr>
          <a:xfrm>
            <a:off x="5405878" y="4797834"/>
            <a:ext cx="6637694" cy="994566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lnSpcReduction="10000"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source-serif-pro"/>
              </a:rPr>
              <a:t>The Shapley value of a given feature is calculated as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source-serif-pro"/>
              </a:rPr>
              <a:t> the average marginal contribution to the overall model score.</a:t>
            </a:r>
            <a:endParaRPr lang="en-GB" sz="2800" dirty="0" err="1"/>
          </a:p>
        </p:txBody>
      </p:sp>
    </p:spTree>
    <p:extLst>
      <p:ext uri="{BB962C8B-B14F-4D97-AF65-F5344CB8AC3E}">
        <p14:creationId xmlns:p14="http://schemas.microsoft.com/office/powerpoint/2010/main" val="1053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30"/>
  <p:tag name="ARTICULATE_PROJECT_OPEN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2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3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4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BC96C53AC91448B24931B71C72744" ma:contentTypeVersion="6" ma:contentTypeDescription="Create a new document." ma:contentTypeScope="" ma:versionID="be9719ac43962b704393c787678fb391">
  <xsd:schema xmlns:xsd="http://www.w3.org/2001/XMLSchema" xmlns:xs="http://www.w3.org/2001/XMLSchema" xmlns:p="http://schemas.microsoft.com/office/2006/metadata/properties" xmlns:ns2="3078a058-1d05-4856-b739-01fbaabd08f7" xmlns:ns3="5f224914-cb98-4559-82bc-ec7a0cb14ab2" targetNamespace="http://schemas.microsoft.com/office/2006/metadata/properties" ma:root="true" ma:fieldsID="2f43bd68f541077f4e25c20359c7baa4" ns2:_="" ns3:_="">
    <xsd:import namespace="3078a058-1d05-4856-b739-01fbaabd08f7"/>
    <xsd:import namespace="5f224914-cb98-4559-82bc-ec7a0cb14a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8a058-1d05-4856-b739-01fbaabd08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224914-cb98-4559-82bc-ec7a0cb14a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4A3EDD-226F-42B8-B4A9-8A15EC939463}">
  <ds:schemaRefs>
    <ds:schemaRef ds:uri="3078a058-1d05-4856-b739-01fbaabd08f7"/>
    <ds:schemaRef ds:uri="5f224914-cb98-4559-82bc-ec7a0cb14a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C50CB0-419D-4C36-98C1-A36EDF741C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FC8329-C6F9-417B-AFDE-5E22243E6E66}">
  <ds:schemaRefs>
    <ds:schemaRef ds:uri="3078a058-1d05-4856-b739-01fbaabd08f7"/>
    <ds:schemaRef ds:uri="5f224914-cb98-4559-82bc-ec7a0cb14a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GSK_New_PPT_16x9_Template_Sep22_v3</Template>
  <TotalTime>0</TotalTime>
  <Words>591</Words>
  <Application>Microsoft Office PowerPoint</Application>
  <PresentationFormat>Widescreen</PresentationFormat>
  <Paragraphs>90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Century Gothic</vt:lpstr>
      <vt:lpstr>source-serif-pro</vt:lpstr>
      <vt:lpstr>Symbol</vt:lpstr>
      <vt:lpstr>GSK </vt:lpstr>
      <vt:lpstr>GSK </vt:lpstr>
      <vt:lpstr>GSK </vt:lpstr>
      <vt:lpstr>think-cell Slide</vt:lpstr>
      <vt:lpstr>GSK - DIGDATA ONLINE STEP-UP CAREER CHALLENGE  PATH A: HELPING THE TEAM WITH DATA ANALYSIS</vt:lpstr>
      <vt:lpstr>The Problem</vt:lpstr>
      <vt:lpstr>Questions</vt:lpstr>
      <vt:lpstr>Data Description</vt:lpstr>
      <vt:lpstr>Exploratory Data Analysis</vt:lpstr>
      <vt:lpstr>PowerPoint Presentation</vt:lpstr>
      <vt:lpstr>PowerPoint Presentation</vt:lpstr>
      <vt:lpstr>PowerPoint Presentation</vt:lpstr>
      <vt:lpstr>Logistic Regression &amp; Feature Importance</vt:lpstr>
      <vt:lpstr>Answers and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DigData – boiler plate slides</dc:title>
  <dc:creator>Doug Thompson</dc:creator>
  <cp:lastModifiedBy>Marcos Fabietti</cp:lastModifiedBy>
  <cp:revision>17</cp:revision>
  <dcterms:created xsi:type="dcterms:W3CDTF">2023-04-13T15:02:20Z</dcterms:created>
  <dcterms:modified xsi:type="dcterms:W3CDTF">2023-05-05T14:41:59Z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0x010100577BC96C53AC91448B24931B71C72744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